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35"/>
  </p:notesMasterIdLst>
  <p:handoutMasterIdLst>
    <p:handoutMasterId r:id="rId36"/>
  </p:handoutMasterIdLst>
  <p:sldIdLst>
    <p:sldId id="284" r:id="rId2"/>
    <p:sldId id="298" r:id="rId3"/>
    <p:sldId id="300" r:id="rId4"/>
    <p:sldId id="301" r:id="rId5"/>
    <p:sldId id="302" r:id="rId6"/>
    <p:sldId id="280" r:id="rId7"/>
    <p:sldId id="281" r:id="rId8"/>
    <p:sldId id="278" r:id="rId9"/>
    <p:sldId id="270" r:id="rId10"/>
    <p:sldId id="269" r:id="rId11"/>
    <p:sldId id="291" r:id="rId12"/>
    <p:sldId id="290" r:id="rId13"/>
    <p:sldId id="297" r:id="rId14"/>
    <p:sldId id="274" r:id="rId15"/>
    <p:sldId id="303" r:id="rId16"/>
    <p:sldId id="277" r:id="rId17"/>
    <p:sldId id="292" r:id="rId18"/>
    <p:sldId id="273" r:id="rId19"/>
    <p:sldId id="272" r:id="rId20"/>
    <p:sldId id="276" r:id="rId21"/>
    <p:sldId id="295" r:id="rId22"/>
    <p:sldId id="275" r:id="rId23"/>
    <p:sldId id="271" r:id="rId24"/>
    <p:sldId id="279" r:id="rId25"/>
    <p:sldId id="304" r:id="rId26"/>
    <p:sldId id="296" r:id="rId27"/>
    <p:sldId id="266" r:id="rId28"/>
    <p:sldId id="265" r:id="rId29"/>
    <p:sldId id="305" r:id="rId30"/>
    <p:sldId id="306" r:id="rId31"/>
    <p:sldId id="282" r:id="rId32"/>
    <p:sldId id="262" r:id="rId33"/>
    <p:sldId id="264" r:id="rId34"/>
  </p:sldIdLst>
  <p:sldSz cx="9144000" cy="5143500" type="screen16x9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11"/>
  </p:normalViewPr>
  <p:slideViewPr>
    <p:cSldViewPr>
      <p:cViewPr varScale="1">
        <p:scale>
          <a:sx n="180" d="100"/>
          <a:sy n="180" d="100"/>
        </p:scale>
        <p:origin x="488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7EFFC1-8845-BE42-A3AC-F6F7AD2ED8FB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6A6931-B196-F448-99C8-7AE442923E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172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759CC8-9690-0C41-A489-F8A4341E8D63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E83BE2-8114-0D42-86F7-21A57622C4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41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E83BE2-8114-0D42-86F7-21A57622C41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8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ACF4BD-8038-5049-8CF2-5BCCC43CDEB1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E633D97-537D-F640-9A72-B2436FF7903D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250E474-B1AD-D84D-B430-97A2F99D02D5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DC1E024-A682-1342-93B8-A144B3846CE9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7031215-7785-D44C-A7CB-5B7730E6CA2D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60B3712-75ED-4142-B729-E1C30C83BE19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09E89EB-DF17-0E46-B38E-743A0CAA4116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A892F0D-A4C3-C24F-8A54-D2FE72305A12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45A60AC-0343-EA48-B7A1-40DEA18475B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7BFAD08-20CA-794B-9872-5A524B7A5129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Both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1CE4C9-857C-6048-A22B-4BBB6FF50230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C227CA4-6EDE-9546-B31B-1ABB698C5907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C227CA4-6EDE-9546-B31B-1ABB698C5907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4D879D1-AC78-F04D-89CE-C118FD960AAC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I add this slide at the end of EVERY presentation.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D4C4D50-7763-B24C-8705-C4D0D001BDC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72AA680-4DC7-B345-84D4-0F8B91FECA1B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6874B71-55B1-D74D-8E1D-2FF769712752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206809C-A95C-B442-82F1-D2B2DFC14C90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D040F5D-88C5-624B-925E-29BEE6114CD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8E34662-EA2A-4A43-96C5-62DAFB5A41E9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99A78F5-935C-3A4A-A8C4-DDED3361877C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00DF43D-6EDD-D241-A334-2551E607D419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523A97B-4F26-6D47-9F9D-8FB559003D6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evelopMentor-PlaneInCircl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1950"/>
            <a:ext cx="965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DevelopMentor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14350"/>
            <a:ext cx="4203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-377199" y="1924115"/>
            <a:ext cx="8256028" cy="638423"/>
          </a:xfrm>
          <a:solidFill>
            <a:schemeClr val="accent4"/>
          </a:solidFill>
        </p:spPr>
        <p:txBody>
          <a:bodyPr/>
          <a:lstStyle>
            <a:lvl1pPr algn="r">
              <a:defRPr sz="3200"/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96612" y="2564010"/>
            <a:ext cx="6400800" cy="552372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952E3E9-242F-2648-B993-EB2B299C0CC1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4668E99-DED2-A14C-AB21-1CA2EEDF6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2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velopMentorLogo.png"/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48150"/>
            <a:ext cx="4203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DevelopMentor-Plane.png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24350"/>
            <a:ext cx="9604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6E50863-C862-4547-96EF-9D5EEC794DB1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20BBA2D-EF77-2E4D-8F4C-8BA0D05A64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6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velopMentorLogo.png"/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48150"/>
            <a:ext cx="4203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DevelopMentor-Plane.png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24350"/>
            <a:ext cx="9604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C0556CD-9ADD-4341-891D-2D426342D012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AA4534B-92F2-9545-8B45-B9AF3DB1E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24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velopMentorLogo.png"/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48150"/>
            <a:ext cx="4203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DevelopMentor-Plane.png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24350"/>
            <a:ext cx="9604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solidFill>
            <a:schemeClr val="bg1"/>
          </a:solidFill>
          <a:ln>
            <a:solidFill>
              <a:schemeClr val="bg1"/>
            </a:solidFill>
          </a:ln>
          <a:effectLst>
            <a:outerShdw blurRad="330200" dist="38100" dir="27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F9DDDA7-39ED-8E4E-AEF7-CCB79B87C5CA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ED7DF0C-1012-A040-A08C-619B1DA9A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10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evelopMentorLogo.png"/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48150"/>
            <a:ext cx="4203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DevelopMentor-Plane.png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24350"/>
            <a:ext cx="9604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3191"/>
            <a:ext cx="8229600" cy="339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E7E72F8-F40B-D14F-AADF-A189EFFB7C3F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AA50CEA-27A2-994E-836A-676EF48A0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03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94FE42B-804C-824F-9123-EC0C8EB6E617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743AE8A-5887-FB4B-8FD4-0A0C0DC795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6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36" y="409570"/>
            <a:ext cx="8363938" cy="457049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312631"/>
            <a:ext cx="8363938" cy="1480171"/>
          </a:xfrm>
          <a:prstGeom prst="rect">
            <a:avLst/>
          </a:prstGeom>
        </p:spPr>
        <p:txBody>
          <a:bodyPr lIns="68589" tIns="34295" rIns="68589" bIns="3429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3718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36" y="409570"/>
            <a:ext cx="8363938" cy="457049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312631"/>
            <a:ext cx="8363938" cy="1480171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0671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36" y="409570"/>
            <a:ext cx="8363938" cy="457049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312631"/>
            <a:ext cx="8363938" cy="1480171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7804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36" y="409570"/>
            <a:ext cx="8363938" cy="457049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312631"/>
            <a:ext cx="8363938" cy="1480171"/>
          </a:xfrm>
          <a:prstGeom prst="rect">
            <a:avLst/>
          </a:prstGeom>
        </p:spPr>
        <p:txBody>
          <a:bodyPr lIns="68589" tIns="34295" rIns="68589" bIns="3429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3626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evelopMentorLogo.png"/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48150"/>
            <a:ext cx="4203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DevelopMentor-Plane.png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24350"/>
            <a:ext cx="9604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1901" y="771818"/>
            <a:ext cx="8026280" cy="827742"/>
          </a:xfrm>
          <a:solidFill>
            <a:schemeClr val="accent4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2779" y="1600201"/>
            <a:ext cx="7040880" cy="645947"/>
          </a:xfrm>
          <a:solidFill>
            <a:schemeClr val="accent3"/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2FBD1D2-A844-8A41-BCD6-ACB27985F408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538D380-2426-2040-A5DC-56DA7B1AA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evelopMentorLogo.png"/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48150"/>
            <a:ext cx="4203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DevelopMentor-Plane.png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24350"/>
            <a:ext cx="9604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1818"/>
            <a:ext cx="7772400" cy="827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9DB1D46-EDA4-E044-9C02-B8E9894CB831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98D5BBA-0042-BF41-AA8C-6812966AE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4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evelopMentorLogo.png"/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48150"/>
            <a:ext cx="4203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DevelopMentor-Plane.png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24350"/>
            <a:ext cx="9604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269FF6F-A62C-9B49-81B5-7017AEB47D5B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37C3594-861A-5146-82E6-8088365C0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0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844BBEB-A0A3-B442-B11D-33FEF1866A72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827055D-43F6-1F4D-BFEB-9CC5CEB6E9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3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8376F60-3451-FB40-B405-8B4A8D63A336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93B5BD3-47A7-6C4A-862E-94F4BAFC1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1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evelopMentorLogo.png"/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48150"/>
            <a:ext cx="4203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DevelopMentor-Plane.png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24350"/>
            <a:ext cx="9604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9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128926A-C7EB-6C44-BEE3-A0CBAAD7D043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BF6756F-F32C-E843-9F14-C2817353E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9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evelopMentorLogo.png"/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48150"/>
            <a:ext cx="4203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DevelopMentor-Plane.png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24350"/>
            <a:ext cx="9604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6CF67BC-2A7B-A04B-A635-D86C8AF09151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0877E6B-3D15-0F47-A4F5-3CAE0D57D2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6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velopMentorLogo.png"/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48150"/>
            <a:ext cx="4203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3098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evelopMentor-Plane.png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24350"/>
            <a:ext cx="9604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8C91210-8CF1-FD4B-A982-1D8D83CDDC98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1FA84FF-A966-964E-970C-86D30B837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8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075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08080">
                    <a:tint val="75000"/>
                  </a:srgbClr>
                </a:solidFill>
                <a:latin typeface="Gill Sans" charset="0"/>
                <a:ea typeface="+mn-ea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5C480647-4CA7-C940-825C-49C0ADD521C3}" type="datetimeFigureOut">
              <a:rPr lang="en-US"/>
              <a:pPr>
                <a:defRPr/>
              </a:pPr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08080">
                    <a:tint val="75000"/>
                  </a:srgbClr>
                </a:solidFill>
                <a:latin typeface="Gill Sans" charset="0"/>
                <a:ea typeface="+mn-ea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8080">
                    <a:tint val="75000"/>
                  </a:srgbClr>
                </a:solidFill>
                <a:latin typeface="Gill Sans" charset="0"/>
                <a:ea typeface="+mn-ea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3B9B761D-B55B-4E49-A039-66B22A598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elop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377825" y="1924050"/>
            <a:ext cx="8256588" cy="6381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>
                <a:ea typeface="+mj-ea"/>
                <a:cs typeface="+mj-cs"/>
              </a:rPr>
              <a:t>Test Driven Development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5800" y="2571750"/>
            <a:ext cx="6302375" cy="685800"/>
          </a:xfrm>
        </p:spPr>
        <p:txBody>
          <a:bodyPr rtlCol="0">
            <a:normAutofit fontScale="2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i="1" dirty="0">
                <a:ea typeface="+mn-ea"/>
                <a:cs typeface="+mn-cs"/>
              </a:rPr>
              <a:t>An On-stage Demonstration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ea typeface="+mn-ea"/>
                <a:cs typeface="+mn-cs"/>
              </a:rPr>
              <a:t>@LlewellynFalco </a:t>
            </a:r>
            <a:br>
              <a:rPr lang="en-US" sz="5100" dirty="0">
                <a:ea typeface="+mn-ea"/>
                <a:cs typeface="+mn-cs"/>
              </a:rPr>
            </a:b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4381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Parts of a Test</a:t>
            </a:r>
          </a:p>
        </p:txBody>
      </p:sp>
      <p:sp>
        <p:nvSpPr>
          <p:cNvPr id="26626" name="Content Placeholder 8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2343150"/>
          </a:xfrm>
        </p:spPr>
        <p:txBody>
          <a:bodyPr/>
          <a:lstStyle/>
          <a:p>
            <a:pPr marL="742950" indent="-742950" eaLnBrk="1" hangingPunct="1">
              <a:buFont typeface="Calibri" charset="0"/>
              <a:buAutoNum type="arabicParenR"/>
            </a:pPr>
            <a:r>
              <a:rPr lang="en-US" sz="3600">
                <a:latin typeface="Calibri" charset="0"/>
              </a:rPr>
              <a:t>Do</a:t>
            </a:r>
          </a:p>
          <a:p>
            <a:pPr marL="742950" indent="-742950" eaLnBrk="1" hangingPunct="1">
              <a:buFont typeface="Calibri" charset="0"/>
              <a:buAutoNum type="arabicParenR"/>
            </a:pPr>
            <a:r>
              <a:rPr lang="en-US" sz="3600">
                <a:latin typeface="Calibri" charset="0"/>
              </a:rPr>
              <a:t>Verify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4381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Demo</a:t>
            </a:r>
          </a:p>
        </p:txBody>
      </p:sp>
      <p:sp>
        <p:nvSpPr>
          <p:cNvPr id="28674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4381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Benefits of Unit Tests</a:t>
            </a:r>
          </a:p>
        </p:txBody>
      </p:sp>
      <p:sp>
        <p:nvSpPr>
          <p:cNvPr id="30722" name="Content Placeholder 8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2343150"/>
          </a:xfrm>
        </p:spPr>
        <p:txBody>
          <a:bodyPr/>
          <a:lstStyle/>
          <a:p>
            <a:pPr marL="742950" indent="-742950" eaLnBrk="1" hangingPunct="1">
              <a:buFont typeface="Calibri" charset="0"/>
              <a:buAutoNum type="arabicParenR"/>
            </a:pPr>
            <a:r>
              <a:rPr lang="en-US" sz="3600">
                <a:latin typeface="Calibri" charset="0"/>
              </a:rPr>
              <a:t>Specification</a:t>
            </a:r>
          </a:p>
          <a:p>
            <a:pPr marL="742950" indent="-742950" eaLnBrk="1" hangingPunct="1">
              <a:buFont typeface="Calibri" charset="0"/>
              <a:buAutoNum type="arabicParenR"/>
            </a:pPr>
            <a:r>
              <a:rPr lang="en-US" sz="3600">
                <a:latin typeface="Calibri" charset="0"/>
              </a:rPr>
              <a:t>Feedback</a:t>
            </a:r>
          </a:p>
          <a:p>
            <a:pPr marL="742950" indent="-742950" eaLnBrk="1" hangingPunct="1">
              <a:buFont typeface="Calibri" charset="0"/>
              <a:buAutoNum type="arabicParenR"/>
            </a:pPr>
            <a:r>
              <a:rPr lang="en-US" sz="3600">
                <a:latin typeface="Calibri" charset="0"/>
              </a:rPr>
              <a:t>Regression</a:t>
            </a:r>
          </a:p>
          <a:p>
            <a:pPr marL="742950" indent="-742950" eaLnBrk="1" hangingPunct="1">
              <a:buFont typeface="Calibri" charset="0"/>
              <a:buAutoNum type="arabicParenR"/>
            </a:pPr>
            <a:r>
              <a:rPr lang="en-US" sz="3600">
                <a:latin typeface="Calibri" charset="0"/>
              </a:rPr>
              <a:t>Granularity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4381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Regression</a:t>
            </a:r>
          </a:p>
        </p:txBody>
      </p:sp>
      <p:sp>
        <p:nvSpPr>
          <p:cNvPr id="32770" name="Content Placeholder 8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2343150"/>
          </a:xfrm>
        </p:spPr>
        <p:txBody>
          <a:bodyPr/>
          <a:lstStyle/>
          <a:p>
            <a:pPr eaLnBrk="1" hangingPunct="1"/>
            <a:r>
              <a:rPr lang="en-US" sz="3600">
                <a:latin typeface="Calibri" charset="0"/>
              </a:rPr>
              <a:t>If I used to get :   </a:t>
            </a:r>
          </a:p>
          <a:p>
            <a:pPr eaLnBrk="1" hangingPunct="1"/>
            <a:r>
              <a:rPr lang="en-US" sz="3600">
                <a:latin typeface="Calibri" charset="0"/>
              </a:rPr>
              <a:t>Then I still get : </a:t>
            </a:r>
          </a:p>
        </p:txBody>
      </p:sp>
      <p:sp>
        <p:nvSpPr>
          <p:cNvPr id="2" name="Rectangle 1"/>
          <p:cNvSpPr/>
          <p:nvPr/>
        </p:nvSpPr>
        <p:spPr>
          <a:xfrm>
            <a:off x="3733800" y="1428750"/>
            <a:ext cx="607859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x-none" sz="5400" b="1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419820"/>
            <a:ext cx="607859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x-none" sz="5400" b="1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1573 L 0.00034 0.135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1504950"/>
            <a:ext cx="7924800" cy="2590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3619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Intentional Code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subTitle" idx="1"/>
          </p:nvPr>
        </p:nvSpPr>
        <p:spPr>
          <a:xfrm>
            <a:off x="685800" y="2038350"/>
            <a:ext cx="7696200" cy="1314450"/>
          </a:xfrm>
        </p:spPr>
        <p:txBody>
          <a:bodyPr rtlCol="0">
            <a:normAutofit fontScale="92500" lnSpcReduction="20000"/>
          </a:bodyPr>
          <a:lstStyle/>
          <a:p>
            <a:pPr marL="1143000" indent="-114300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Lucida Console" pitchFamily="49" charset="0"/>
                <a:ea typeface="+mn-ea"/>
                <a:cs typeface="+mn-cs"/>
              </a:rPr>
              <a:t>// Create a Side from (0,0) to (5,0)</a:t>
            </a:r>
          </a:p>
          <a:p>
            <a:pPr marL="1143000" indent="-114300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Lucida Console" pitchFamily="49" charset="0"/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800" b="1" dirty="0" err="1">
                <a:solidFill>
                  <a:srgbClr val="0000FF"/>
                </a:solidFill>
                <a:latin typeface="Courier New"/>
                <a:ea typeface="+mn-ea"/>
                <a:cs typeface="+mn-cs"/>
              </a:rPr>
              <a:t>var</a:t>
            </a:r>
            <a:r>
              <a:rPr lang="en-US" sz="2800" dirty="0">
                <a:latin typeface="Courier New"/>
                <a:ea typeface="+mn-ea"/>
                <a:cs typeface="+mn-cs"/>
              </a:rPr>
              <a:t> side </a:t>
            </a:r>
            <a:r>
              <a:rPr lang="en-US" sz="2800" b="1" dirty="0">
                <a:solidFill>
                  <a:srgbClr val="000080"/>
                </a:solidFill>
                <a:latin typeface="Courier New"/>
                <a:ea typeface="+mn-ea"/>
                <a:cs typeface="+mn-cs"/>
              </a:rPr>
              <a:t>=</a:t>
            </a:r>
            <a:r>
              <a:rPr lang="en-US" sz="2800" dirty="0">
                <a:latin typeface="Courier New"/>
                <a:ea typeface="+mn-ea"/>
                <a:cs typeface="+mn-cs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ea typeface="+mn-ea"/>
                <a:cs typeface="+mn-cs"/>
              </a:rPr>
              <a:t>new</a:t>
            </a:r>
            <a:r>
              <a:rPr lang="en-US" sz="2800" dirty="0">
                <a:latin typeface="Courier New"/>
                <a:ea typeface="+mn-ea"/>
                <a:cs typeface="+mn-cs"/>
              </a:rPr>
              <a:t> Side</a:t>
            </a:r>
            <a:r>
              <a:rPr lang="en-US" sz="2800" b="1" dirty="0">
                <a:solidFill>
                  <a:srgbClr val="000080"/>
                </a:solidFill>
                <a:latin typeface="Courier New"/>
                <a:ea typeface="+mn-ea"/>
                <a:cs typeface="+mn-cs"/>
              </a:rPr>
              <a:t>(</a:t>
            </a:r>
            <a:r>
              <a:rPr lang="en-US" sz="2800" dirty="0">
                <a:solidFill>
                  <a:srgbClr val="FF8000"/>
                </a:solidFill>
                <a:latin typeface="Courier New"/>
                <a:ea typeface="+mn-ea"/>
                <a:cs typeface="+mn-cs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/>
                <a:ea typeface="+mn-ea"/>
                <a:cs typeface="+mn-cs"/>
              </a:rPr>
              <a:t>,</a:t>
            </a:r>
            <a:r>
              <a:rPr lang="en-US" sz="2800" dirty="0">
                <a:solidFill>
                  <a:srgbClr val="FF8000"/>
                </a:solidFill>
                <a:latin typeface="Courier New"/>
                <a:ea typeface="+mn-ea"/>
                <a:cs typeface="+mn-cs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/>
                <a:ea typeface="+mn-ea"/>
                <a:cs typeface="+mn-cs"/>
              </a:rPr>
              <a:t>,</a:t>
            </a:r>
            <a:r>
              <a:rPr lang="en-US" sz="2800" dirty="0">
                <a:solidFill>
                  <a:srgbClr val="FF8000"/>
                </a:solidFill>
                <a:latin typeface="Courier New"/>
                <a:ea typeface="+mn-ea"/>
                <a:cs typeface="+mn-cs"/>
              </a:rPr>
              <a:t>5</a:t>
            </a:r>
            <a:r>
              <a:rPr lang="en-US" sz="2800" b="1" dirty="0">
                <a:solidFill>
                  <a:srgbClr val="000080"/>
                </a:solidFill>
                <a:latin typeface="Courier New"/>
                <a:ea typeface="+mn-ea"/>
                <a:cs typeface="+mn-cs"/>
              </a:rPr>
              <a:t>,</a:t>
            </a:r>
            <a:r>
              <a:rPr lang="en-US" sz="2800" dirty="0">
                <a:solidFill>
                  <a:srgbClr val="FF8000"/>
                </a:solidFill>
                <a:latin typeface="Courier New"/>
                <a:ea typeface="+mn-ea"/>
                <a:cs typeface="+mn-cs"/>
              </a:rPr>
              <a:t>0</a:t>
            </a:r>
            <a:r>
              <a:rPr lang="en-US" sz="2800" b="1" dirty="0">
                <a:solidFill>
                  <a:srgbClr val="000080"/>
                </a:solidFill>
                <a:latin typeface="Courier New"/>
                <a:ea typeface="+mn-ea"/>
                <a:cs typeface="+mn-cs"/>
              </a:rPr>
              <a:t>);</a:t>
            </a:r>
            <a:endParaRPr lang="en-US" sz="2800" dirty="0">
              <a:ea typeface="+mn-ea"/>
              <a:cs typeface="+mn-cs"/>
            </a:endParaRPr>
          </a:p>
          <a:p>
            <a:pPr marL="1143000" indent="-114300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Lucida Console" pitchFamily="49" charset="0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43000" y="2028825"/>
            <a:ext cx="1600200" cy="400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Arrow Connector 6"/>
          <p:cNvCxnSpPr>
            <a:stCxn id="5" idx="5"/>
          </p:cNvCxnSpPr>
          <p:nvPr/>
        </p:nvCxnSpPr>
        <p:spPr>
          <a:xfrm>
            <a:off x="2508250" y="2370138"/>
            <a:ext cx="500063" cy="57308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059113" y="1974850"/>
            <a:ext cx="979487" cy="454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5"/>
          </p:cNvCxnSpPr>
          <p:nvPr/>
        </p:nvCxnSpPr>
        <p:spPr>
          <a:xfrm>
            <a:off x="3895725" y="2362200"/>
            <a:ext cx="311150" cy="5810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76800" y="2428875"/>
            <a:ext cx="533400" cy="3714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257800" y="2428875"/>
            <a:ext cx="533400" cy="3714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715000" y="2428875"/>
            <a:ext cx="1524000" cy="3714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172200" y="2428875"/>
            <a:ext cx="1447800" cy="3714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09550"/>
            <a:ext cx="8077200" cy="4800600"/>
          </a:xfrm>
        </p:spPr>
        <p:txBody>
          <a:bodyPr/>
          <a:lstStyle/>
          <a:p>
            <a:pPr algn="ctr"/>
            <a:r>
              <a:rPr lang="pl-PL" sz="2000" dirty="0"/>
              <a:t>7H15 M3554G3 </a:t>
            </a:r>
          </a:p>
          <a:p>
            <a:pPr algn="ctr"/>
            <a:r>
              <a:rPr lang="pl-PL" sz="2000" dirty="0"/>
              <a:t>53RV35 7O PR0V3</a:t>
            </a:r>
          </a:p>
          <a:p>
            <a:pPr algn="ctr"/>
            <a:r>
              <a:rPr lang="pl-PL" sz="2000" dirty="0"/>
              <a:t> H0W 0UR M1ND5 C4N D0 </a:t>
            </a:r>
          </a:p>
          <a:p>
            <a:pPr algn="ctr"/>
            <a:r>
              <a:rPr lang="pl-PL" sz="2000" dirty="0"/>
              <a:t>4M4Z1NG 7H1NG5! 1MPR3551V3 7H1NG5!</a:t>
            </a:r>
          </a:p>
          <a:p>
            <a:pPr algn="ctr"/>
            <a:r>
              <a:rPr lang="pl-PL" sz="2000" dirty="0"/>
              <a:t>1N 7H3 B3G1NN1NG  17 WA5 H4RD BU7</a:t>
            </a:r>
          </a:p>
          <a:p>
            <a:pPr algn="ctr"/>
            <a:r>
              <a:rPr lang="pl-PL" sz="2000" dirty="0"/>
              <a:t> N0W, 0N 7H15 LIN3</a:t>
            </a:r>
          </a:p>
          <a:p>
            <a:pPr algn="ctr"/>
            <a:r>
              <a:rPr lang="pl-PL" sz="2000" dirty="0"/>
              <a:t> Y0UR M1ND 1S R34D1NG 17</a:t>
            </a:r>
          </a:p>
          <a:p>
            <a:pPr algn="ctr"/>
            <a:r>
              <a:rPr lang="pl-PL" sz="2000" dirty="0"/>
              <a:t> 4U70M471C4LLY W17H 0U7 3V3N </a:t>
            </a:r>
          </a:p>
          <a:p>
            <a:pPr algn="ctr"/>
            <a:r>
              <a:rPr lang="pl-PL" sz="2000" dirty="0"/>
              <a:t>7H1NK1NG 4B0U7 17,</a:t>
            </a:r>
          </a:p>
          <a:p>
            <a:pPr algn="ctr"/>
            <a:r>
              <a:rPr lang="pl-PL" sz="2000" dirty="0"/>
              <a:t> B3 PROUD! 0NLY C3R741N P30PL3 C4N </a:t>
            </a:r>
          </a:p>
          <a:p>
            <a:pPr algn="ctr"/>
            <a:r>
              <a:rPr lang="pl-PL" sz="2000" dirty="0"/>
              <a:t>R3AD 7H15.</a:t>
            </a:r>
          </a:p>
          <a:p>
            <a:pPr algn="ctr"/>
            <a:r>
              <a:rPr lang="pl-PL" sz="2000" dirty="0"/>
              <a:t> U C4N R35D 7H15!!!</a:t>
            </a:r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7163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771525"/>
            <a:ext cx="7772400" cy="8286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Consume 1</a:t>
            </a:r>
            <a:r>
              <a:rPr lang="en-US" baseline="30000" dirty="0">
                <a:ea typeface="+mj-ea"/>
                <a:cs typeface="+mj-cs"/>
              </a:rPr>
              <a:t>st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6866" name="Content Placeholder 11"/>
          <p:cNvSpPr>
            <a:spLocks noGrp="1"/>
          </p:cNvSpPr>
          <p:nvPr>
            <p:ph type="subTitle" idx="1"/>
          </p:nvPr>
        </p:nvSpPr>
        <p:spPr>
          <a:xfrm>
            <a:off x="685800" y="1733550"/>
            <a:ext cx="8153400" cy="131445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Write the objects &amp; methods you </a:t>
            </a:r>
            <a:r>
              <a:rPr lang="en-US" b="1" u="sng">
                <a:latin typeface="Calibri" charset="0"/>
              </a:rPr>
              <a:t>wish</a:t>
            </a:r>
            <a:r>
              <a:rPr lang="en-US">
                <a:latin typeface="Calibri" charset="0"/>
              </a:rPr>
              <a:t> existed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09600" y="7429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Test Until Bored</a:t>
            </a:r>
          </a:p>
        </p:txBody>
      </p:sp>
      <p:sp>
        <p:nvSpPr>
          <p:cNvPr id="38914" name="Content Placeholder 11"/>
          <p:cNvSpPr>
            <a:spLocks noGrp="1"/>
          </p:cNvSpPr>
          <p:nvPr>
            <p:ph type="subTitle" idx="1"/>
          </p:nvPr>
        </p:nvSpPr>
        <p:spPr>
          <a:xfrm>
            <a:off x="685800" y="1885950"/>
            <a:ext cx="6400800" cy="131445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Test the cases that bring you value	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771525"/>
            <a:ext cx="7772400" cy="8286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Verification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subTitle" idx="1"/>
          </p:nvPr>
        </p:nvSpPr>
        <p:spPr>
          <a:xfrm>
            <a:off x="1066800" y="1657350"/>
            <a:ext cx="4953000" cy="2133600"/>
          </a:xfrm>
        </p:spPr>
        <p:txBody>
          <a:bodyPr rtlCol="0">
            <a:noAutofit/>
          </a:bodyPr>
          <a:lstStyle/>
          <a:p>
            <a:pPr marL="1143000" indent="-114300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  <a:cs typeface="+mn-cs"/>
              </a:rPr>
              <a:t>Is it the right answer?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ea typeface="+mn-ea"/>
                <a:cs typeface="+mn-cs"/>
              </a:rPr>
              <a:t>Change the Question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ea typeface="+mn-ea"/>
                <a:cs typeface="+mn-cs"/>
              </a:rPr>
              <a:t>Ask an expert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58000" y="3105150"/>
            <a:ext cx="2133600" cy="190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771525"/>
            <a:ext cx="7772400" cy="8286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Completing the Circle</a:t>
            </a:r>
          </a:p>
        </p:txBody>
      </p:sp>
      <p:sp>
        <p:nvSpPr>
          <p:cNvPr id="43011" name="Content Placeholder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0" indent="-1143000" eaLnBrk="1" hangingPunct="1"/>
            <a:r>
              <a:rPr lang="en-US">
                <a:latin typeface="Calibri" charset="0"/>
              </a:rPr>
              <a:t>Your output should tell the story.</a:t>
            </a:r>
          </a:p>
          <a:p>
            <a:pPr marL="1143000" indent="-1143000" eaLnBrk="1" hangingPunct="1"/>
            <a:r>
              <a:rPr lang="en-US">
                <a:latin typeface="Calibri" charset="0"/>
              </a:rPr>
              <a:t>Objects should have ToStrings</a:t>
            </a:r>
          </a:p>
        </p:txBody>
      </p:sp>
      <p:grpSp>
        <p:nvGrpSpPr>
          <p:cNvPr id="43012" name="Group 5"/>
          <p:cNvGrpSpPr>
            <a:grpSpLocks/>
          </p:cNvGrpSpPr>
          <p:nvPr/>
        </p:nvGrpSpPr>
        <p:grpSpPr bwMode="auto">
          <a:xfrm>
            <a:off x="7010400" y="3105150"/>
            <a:ext cx="1858963" cy="1771650"/>
            <a:chOff x="609600" y="856488"/>
            <a:chExt cx="8229600" cy="5620512"/>
          </a:xfrm>
        </p:grpSpPr>
        <p:sp>
          <p:nvSpPr>
            <p:cNvPr id="4" name="Title 2"/>
            <p:cNvSpPr txBox="1">
              <a:spLocks/>
            </p:cNvSpPr>
            <p:nvPr/>
          </p:nvSpPr>
          <p:spPr>
            <a:xfrm>
              <a:off x="609600" y="856488"/>
              <a:ext cx="8229600" cy="1143242"/>
            </a:xfrm>
            <a:prstGeom prst="rect">
              <a:avLst/>
            </a:prstGeom>
          </p:spPr>
          <p:txBody>
            <a:bodyPr lIns="0" rIns="0" bIns="0" anchor="b">
              <a:normAutofit fontScale="47500" lnSpcReduction="20000"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lang="en-US" sz="50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Benefits</a:t>
              </a:r>
            </a:p>
          </p:txBody>
        </p:sp>
        <p:sp>
          <p:nvSpPr>
            <p:cNvPr id="43015" name="Content Placeholder 8"/>
            <p:cNvSpPr txBox="1">
              <a:spLocks/>
            </p:cNvSpPr>
            <p:nvPr/>
          </p:nvSpPr>
          <p:spPr bwMode="auto">
            <a:xfrm>
              <a:off x="609600" y="2087880"/>
              <a:ext cx="8229600" cy="4389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SzPct val="95000"/>
                <a:buFont typeface="Calibri" charset="0"/>
                <a:buAutoNum type="arabicPeriod"/>
              </a:pPr>
              <a:r>
                <a:rPr lang="en-US" sz="1800">
                  <a:solidFill>
                    <a:schemeClr val="bg2"/>
                  </a:solidFill>
                </a:rPr>
                <a:t>Specification</a:t>
              </a:r>
            </a:p>
            <a:p>
              <a:pPr eaLnBrk="1" hangingPunct="1">
                <a:spcBef>
                  <a:spcPct val="20000"/>
                </a:spcBef>
                <a:buSzPct val="95000"/>
                <a:buFont typeface="Calibri" charset="0"/>
                <a:buAutoNum type="arabicPeriod"/>
              </a:pPr>
              <a:r>
                <a:rPr lang="en-US" sz="1800">
                  <a:solidFill>
                    <a:schemeClr val="bg2"/>
                  </a:solidFill>
                </a:rPr>
                <a:t>Feedback</a:t>
              </a:r>
            </a:p>
            <a:p>
              <a:pPr eaLnBrk="1" hangingPunct="1">
                <a:spcBef>
                  <a:spcPct val="20000"/>
                </a:spcBef>
                <a:buSzPct val="95000"/>
                <a:buFont typeface="Calibri" charset="0"/>
                <a:buAutoNum type="arabicPeriod"/>
              </a:pPr>
              <a:r>
                <a:rPr lang="en-US" sz="1800">
                  <a:solidFill>
                    <a:schemeClr val="bg2"/>
                  </a:solidFill>
                </a:rPr>
                <a:t>Regression</a:t>
              </a:r>
            </a:p>
            <a:p>
              <a:pPr eaLnBrk="1" hangingPunct="1">
                <a:spcBef>
                  <a:spcPct val="20000"/>
                </a:spcBef>
                <a:buSzPct val="95000"/>
                <a:buFont typeface="Calibri" charset="0"/>
                <a:buAutoNum type="arabicPeriod"/>
              </a:pPr>
              <a:r>
                <a:rPr lang="en-US" sz="1800">
                  <a:solidFill>
                    <a:schemeClr val="bg2"/>
                  </a:solidFill>
                </a:rPr>
                <a:t>Granularity</a:t>
              </a:r>
            </a:p>
          </p:txBody>
        </p:sp>
      </p:grpSp>
      <p:sp>
        <p:nvSpPr>
          <p:cNvPr id="7" name="Oval 6"/>
          <p:cNvSpPr/>
          <p:nvPr/>
        </p:nvSpPr>
        <p:spPr>
          <a:xfrm>
            <a:off x="6958013" y="4476750"/>
            <a:ext cx="1781175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87488"/>
            <a:ext cx="5678488" cy="10191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history…</a:t>
            </a:r>
          </a:p>
        </p:txBody>
      </p:sp>
      <p:sp>
        <p:nvSpPr>
          <p:cNvPr id="84994" name="Text Placeholder 2"/>
          <p:cNvSpPr>
            <a:spLocks noGrp="1"/>
          </p:cNvSpPr>
          <p:nvPr>
            <p:ph type="body" idx="1"/>
          </p:nvPr>
        </p:nvSpPr>
        <p:spPr>
          <a:xfrm>
            <a:off x="685800" y="361950"/>
            <a:ext cx="5907088" cy="1125538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 little </a:t>
            </a:r>
          </a:p>
        </p:txBody>
      </p:sp>
      <p:pic>
        <p:nvPicPr>
          <p:cNvPr id="3" name="Picture 2" descr="Llewellyn in stroller 00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 t="2559" r="2271" b="17293"/>
          <a:stretch/>
        </p:blipFill>
        <p:spPr>
          <a:xfrm>
            <a:off x="4876800" y="285749"/>
            <a:ext cx="3593702" cy="4504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771525"/>
            <a:ext cx="7772400" cy="8286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Fake it Till You Make It</a:t>
            </a:r>
          </a:p>
        </p:txBody>
      </p:sp>
      <p:sp>
        <p:nvSpPr>
          <p:cNvPr id="45058" name="Content Placeholder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0" indent="-1143000" eaLnBrk="1" hangingPunct="1"/>
            <a:r>
              <a:rPr lang="en-US">
                <a:latin typeface="Calibri" charset="0"/>
              </a:rPr>
              <a:t>Buys some time</a:t>
            </a:r>
          </a:p>
          <a:p>
            <a:pPr marL="1143000" indent="-1143000" eaLnBrk="1" hangingPunct="1"/>
            <a:r>
              <a:rPr lang="en-US">
                <a:latin typeface="Calibri" charset="0"/>
              </a:rPr>
              <a:t>Allows for Triangulation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3619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Today’s </a:t>
            </a:r>
            <a:r>
              <a:rPr lang="en-US" dirty="0" err="1">
                <a:ea typeface="+mj-ea"/>
                <a:cs typeface="+mj-cs"/>
              </a:rPr>
              <a:t>Kata</a:t>
            </a:r>
            <a:r>
              <a:rPr lang="en-US" dirty="0">
                <a:ea typeface="+mj-ea"/>
                <a:cs typeface="+mj-cs"/>
              </a:rPr>
              <a:t>: Triangle</a:t>
            </a:r>
          </a:p>
        </p:txBody>
      </p:sp>
      <p:sp>
        <p:nvSpPr>
          <p:cNvPr id="47106" name="Content Placeholder 8"/>
          <p:cNvSpPr>
            <a:spLocks noGrp="1"/>
          </p:cNvSpPr>
          <p:nvPr>
            <p:ph type="subTitle" idx="1"/>
          </p:nvPr>
        </p:nvSpPr>
        <p:spPr>
          <a:xfrm>
            <a:off x="990600" y="1047750"/>
            <a:ext cx="6400800" cy="3657600"/>
          </a:xfrm>
        </p:spPr>
        <p:txBody>
          <a:bodyPr/>
          <a:lstStyle/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A side has a distance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Side knows endpoints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3 points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3 sides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Perimeter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Get sides touching a point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Get side opposite a point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The angle of 2 sides touching a point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3 angles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Right Triangle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581150"/>
            <a:ext cx="8001000" cy="2209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771525"/>
            <a:ext cx="7772400" cy="8286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Verifying Multiples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8077200" cy="2571750"/>
          </a:xfrm>
        </p:spPr>
        <p:txBody>
          <a:bodyPr rtlCol="0">
            <a:noAutofit/>
          </a:bodyPr>
          <a:lstStyle/>
          <a:p>
            <a:pPr marL="1143000" indent="-114300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400" dirty="0">
                <a:ea typeface="+mn-ea"/>
                <a:cs typeface="+mn-cs"/>
              </a:rPr>
              <a:t>Verify Single: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400" dirty="0" err="1">
                <a:latin typeface="Lucida Console" pitchFamily="49" charset="0"/>
                <a:ea typeface="+mn-ea"/>
                <a:cs typeface="+mn-cs"/>
              </a:rPr>
              <a:t>Approvals</a:t>
            </a:r>
            <a:r>
              <a:rPr lang="en-US" sz="2400" b="1" dirty="0" err="1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.</a:t>
            </a:r>
            <a:r>
              <a:rPr lang="en-US" sz="2400" dirty="0" err="1">
                <a:latin typeface="Lucida Console" pitchFamily="49" charset="0"/>
                <a:ea typeface="+mn-ea"/>
                <a:cs typeface="+mn-cs"/>
              </a:rPr>
              <a:t>Verify</a:t>
            </a:r>
            <a:r>
              <a:rPr lang="en-US" sz="2400" b="1" dirty="0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(</a:t>
            </a:r>
            <a:r>
              <a:rPr lang="en-US" sz="2400" dirty="0">
                <a:latin typeface="Lucida Console" pitchFamily="49" charset="0"/>
                <a:ea typeface="+mn-ea"/>
                <a:cs typeface="+mn-cs"/>
              </a:rPr>
              <a:t>result</a:t>
            </a:r>
            <a:r>
              <a:rPr lang="en-US" sz="2400" b="1" dirty="0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);</a:t>
            </a:r>
            <a:endParaRPr lang="en-US" sz="2400" dirty="0">
              <a:latin typeface="Lucida Console" pitchFamily="49" charset="0"/>
              <a:ea typeface="+mn-ea"/>
              <a:cs typeface="+mn-cs"/>
            </a:endParaRPr>
          </a:p>
          <a:p>
            <a:pPr marL="1143000" indent="-114300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400" dirty="0">
              <a:ea typeface="+mn-ea"/>
              <a:cs typeface="+mn-cs"/>
            </a:endParaRPr>
          </a:p>
          <a:p>
            <a:pPr marL="1143000" indent="-114300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400" dirty="0">
                <a:ea typeface="+mn-ea"/>
                <a:cs typeface="+mn-cs"/>
              </a:rPr>
              <a:t>Verify Many: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400" dirty="0" err="1">
                <a:latin typeface="Lucida Console" pitchFamily="49" charset="0"/>
                <a:ea typeface="+mn-ea"/>
                <a:cs typeface="+mn-cs"/>
              </a:rPr>
              <a:t>Approvals</a:t>
            </a:r>
            <a:r>
              <a:rPr lang="en-US" sz="2400" b="1" dirty="0" err="1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.</a:t>
            </a:r>
            <a:r>
              <a:rPr lang="en-US" sz="2400" dirty="0" err="1">
                <a:latin typeface="Lucida Console" pitchFamily="49" charset="0"/>
                <a:ea typeface="+mn-ea"/>
                <a:cs typeface="+mn-cs"/>
              </a:rPr>
              <a:t>VerifyAll</a:t>
            </a:r>
            <a:r>
              <a:rPr lang="en-US" sz="2400" b="1" dirty="0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(</a:t>
            </a:r>
            <a:r>
              <a:rPr lang="en-US" sz="2400" dirty="0">
                <a:latin typeface="Lucida Console" pitchFamily="49" charset="0"/>
                <a:ea typeface="+mn-ea"/>
                <a:cs typeface="+mn-cs"/>
              </a:rPr>
              <a:t>results</a:t>
            </a:r>
            <a:r>
              <a:rPr lang="en-US" sz="2400" b="1" dirty="0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,</a:t>
            </a:r>
            <a:r>
              <a:rPr lang="en-US" sz="2400" dirty="0">
                <a:latin typeface="Lucida Console" pitchFamily="49" charset="0"/>
                <a:ea typeface="+mn-ea"/>
                <a:cs typeface="+mn-cs"/>
              </a:rPr>
              <a:t> </a:t>
            </a:r>
            <a:r>
              <a:rPr lang="en-US" sz="2400" dirty="0">
                <a:solidFill>
                  <a:srgbClr val="FE0000"/>
                </a:solidFill>
                <a:latin typeface="Lucida Console" pitchFamily="49" charset="0"/>
                <a:ea typeface="+mn-ea"/>
                <a:cs typeface="+mn-cs"/>
              </a:rPr>
              <a:t>"label"</a:t>
            </a:r>
            <a:r>
              <a:rPr lang="en-US" sz="2400" b="1" dirty="0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);</a:t>
            </a:r>
            <a:endParaRPr lang="en-US" sz="2400" dirty="0">
              <a:latin typeface="Lucida Console" pitchFamily="49" charset="0"/>
              <a:ea typeface="+mn-ea"/>
              <a:cs typeface="+mn-cs"/>
            </a:endParaRPr>
          </a:p>
          <a:p>
            <a:pPr marL="1143000" indent="-114300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400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1581150"/>
            <a:ext cx="82296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5905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Multiple Cases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subTitle" idx="1"/>
          </p:nvPr>
        </p:nvSpPr>
        <p:spPr>
          <a:xfrm>
            <a:off x="685800" y="1752600"/>
            <a:ext cx="8458200" cy="15811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400" dirty="0" err="1">
                <a:latin typeface="Lucida Console" pitchFamily="49" charset="0"/>
                <a:ea typeface="+mn-ea"/>
                <a:cs typeface="+mn-cs"/>
              </a:rPr>
              <a:t>Approvals</a:t>
            </a:r>
            <a:r>
              <a:rPr lang="en-US" sz="2400" b="1" dirty="0" err="1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.</a:t>
            </a:r>
            <a:r>
              <a:rPr lang="en-US" sz="2400" dirty="0" err="1">
                <a:latin typeface="Lucida Console" pitchFamily="49" charset="0"/>
                <a:ea typeface="+mn-ea"/>
                <a:cs typeface="+mn-cs"/>
              </a:rPr>
              <a:t>VerifyAll</a:t>
            </a:r>
            <a:r>
              <a:rPr lang="en-US" sz="2400" b="1" dirty="0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(</a:t>
            </a:r>
            <a:r>
              <a:rPr lang="en-US" sz="2400" dirty="0">
                <a:latin typeface="Lucida Console" pitchFamily="49" charset="0"/>
                <a:ea typeface="+mn-ea"/>
                <a:cs typeface="+mn-cs"/>
              </a:rPr>
              <a:t>cases</a:t>
            </a:r>
            <a:r>
              <a:rPr lang="en-US" sz="2400" b="1" dirty="0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,</a:t>
            </a:r>
            <a:r>
              <a:rPr lang="en-US" sz="2400" dirty="0">
                <a:latin typeface="Lucida Console" pitchFamily="49" charset="0"/>
                <a:ea typeface="+mn-ea"/>
                <a:cs typeface="+mn-cs"/>
              </a:rPr>
              <a:t> c </a:t>
            </a:r>
            <a:r>
              <a:rPr lang="en-US" sz="2400" b="1" dirty="0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=&gt;</a:t>
            </a:r>
            <a:r>
              <a:rPr lang="en-US" sz="2400" dirty="0">
                <a:latin typeface="Lucida Console" pitchFamily="49" charset="0"/>
                <a:ea typeface="+mn-ea"/>
                <a:cs typeface="+mn-cs"/>
              </a:rPr>
              <a:t> </a:t>
            </a:r>
            <a:r>
              <a:rPr lang="en-US" sz="2400" dirty="0" err="1">
                <a:latin typeface="Lucida Console" pitchFamily="49" charset="0"/>
                <a:ea typeface="+mn-ea"/>
                <a:cs typeface="+mn-cs"/>
              </a:rPr>
              <a:t>TestWith</a:t>
            </a:r>
            <a:r>
              <a:rPr lang="en-US" sz="2400" b="1" dirty="0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(</a:t>
            </a:r>
            <a:r>
              <a:rPr lang="en-US" sz="2400" dirty="0">
                <a:latin typeface="Lucida Console" pitchFamily="49" charset="0"/>
                <a:ea typeface="+mn-ea"/>
                <a:cs typeface="+mn-cs"/>
              </a:rPr>
              <a:t>c</a:t>
            </a:r>
            <a:r>
              <a:rPr lang="en-US" sz="2400" b="1" dirty="0">
                <a:solidFill>
                  <a:srgbClr val="000080"/>
                </a:solidFill>
                <a:latin typeface="Lucida Console" pitchFamily="49" charset="0"/>
                <a:ea typeface="+mn-ea"/>
                <a:cs typeface="+mn-cs"/>
              </a:rPr>
              <a:t>));</a:t>
            </a:r>
            <a:endParaRPr lang="en-US" sz="2400" dirty="0">
              <a:latin typeface="Lucida Console" pitchFamily="49" charset="0"/>
              <a:ea typeface="+mn-ea"/>
              <a:cs typeface="+mn-cs"/>
            </a:endParaRPr>
          </a:p>
          <a:p>
            <a:pPr marL="1143000" indent="-114300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z="2800" dirty="0">
              <a:latin typeface="Lucida Console" pitchFamily="4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771525"/>
            <a:ext cx="7772400" cy="8286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Maintaining Tests</a:t>
            </a:r>
          </a:p>
        </p:txBody>
      </p:sp>
      <p:sp>
        <p:nvSpPr>
          <p:cNvPr id="53250" name="Content Placeholder 8"/>
          <p:cNvSpPr>
            <a:spLocks noGrp="1"/>
          </p:cNvSpPr>
          <p:nvPr>
            <p:ph type="subTitle" idx="1"/>
          </p:nvPr>
        </p:nvSpPr>
        <p:spPr>
          <a:xfrm>
            <a:off x="685800" y="1733550"/>
            <a:ext cx="6400800" cy="1314450"/>
          </a:xfrm>
        </p:spPr>
        <p:txBody>
          <a:bodyPr/>
          <a:lstStyle/>
          <a:p>
            <a:pPr marL="1143000" indent="-1143000" eaLnBrk="1" hangingPunct="1"/>
            <a:r>
              <a:rPr lang="en-US">
                <a:latin typeface="Calibri" charset="0"/>
              </a:rPr>
              <a:t>Same Quality as Production Code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Granularity of Test?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186340" y="1305898"/>
            <a:ext cx="2679031" cy="19611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953730" y="1594655"/>
            <a:ext cx="497305" cy="300790"/>
          </a:xfrm>
          <a:prstGeom prst="rect">
            <a:avLst/>
          </a:prstGeom>
          <a:solidFill>
            <a:schemeClr val="accent3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16718" y="2839923"/>
            <a:ext cx="497305" cy="300790"/>
          </a:xfrm>
          <a:prstGeom prst="rect">
            <a:avLst/>
          </a:prstGeom>
          <a:solidFill>
            <a:schemeClr val="accent3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817372" y="1665994"/>
            <a:ext cx="3803221" cy="1458413"/>
          </a:xfrm>
          <a:custGeom>
            <a:avLst/>
            <a:gdLst>
              <a:gd name="connsiteX0" fmla="*/ 0 w 3803221"/>
              <a:gd name="connsiteY0" fmla="*/ 145513 h 1944550"/>
              <a:gd name="connsiteX1" fmla="*/ 3593432 w 3803221"/>
              <a:gd name="connsiteY1" fmla="*/ 1845976 h 1944550"/>
              <a:gd name="connsiteX2" fmla="*/ 3368842 w 3803221"/>
              <a:gd name="connsiteY2" fmla="*/ 1749724 h 1944550"/>
              <a:gd name="connsiteX3" fmla="*/ 3304674 w 3803221"/>
              <a:gd name="connsiteY3" fmla="*/ 1829934 h 1944550"/>
              <a:gd name="connsiteX4" fmla="*/ 2887579 w 3803221"/>
              <a:gd name="connsiteY4" fmla="*/ 1605345 h 1944550"/>
              <a:gd name="connsiteX5" fmla="*/ 1315453 w 3803221"/>
              <a:gd name="connsiteY5" fmla="*/ 113429 h 1944550"/>
              <a:gd name="connsiteX6" fmla="*/ 1138990 w 3803221"/>
              <a:gd name="connsiteY6" fmla="*/ 450313 h 1944550"/>
              <a:gd name="connsiteX7" fmla="*/ 1090864 w 3803221"/>
              <a:gd name="connsiteY7" fmla="*/ 594692 h 1944550"/>
              <a:gd name="connsiteX8" fmla="*/ 689811 w 3803221"/>
              <a:gd name="connsiteY8" fmla="*/ 418229 h 1944550"/>
              <a:gd name="connsiteX9" fmla="*/ 641685 w 3803221"/>
              <a:gd name="connsiteY9" fmla="*/ 97387 h 1944550"/>
              <a:gd name="connsiteX10" fmla="*/ 385011 w 3803221"/>
              <a:gd name="connsiteY10" fmla="*/ 1134 h 1944550"/>
              <a:gd name="connsiteX11" fmla="*/ 224590 w 3803221"/>
              <a:gd name="connsiteY11" fmla="*/ 145513 h 19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03221" h="1944550">
                <a:moveTo>
                  <a:pt x="0" y="145513"/>
                </a:moveTo>
                <a:lnTo>
                  <a:pt x="3593432" y="1845976"/>
                </a:lnTo>
                <a:cubicBezTo>
                  <a:pt x="4154906" y="2113344"/>
                  <a:pt x="3416968" y="1752398"/>
                  <a:pt x="3368842" y="1749724"/>
                </a:cubicBezTo>
                <a:cubicBezTo>
                  <a:pt x="3320716" y="1747050"/>
                  <a:pt x="3384885" y="1853997"/>
                  <a:pt x="3304674" y="1829934"/>
                </a:cubicBezTo>
                <a:cubicBezTo>
                  <a:pt x="3224464" y="1805871"/>
                  <a:pt x="3219116" y="1891429"/>
                  <a:pt x="2887579" y="1605345"/>
                </a:cubicBezTo>
                <a:cubicBezTo>
                  <a:pt x="2556042" y="1319261"/>
                  <a:pt x="1606885" y="305934"/>
                  <a:pt x="1315453" y="113429"/>
                </a:cubicBezTo>
                <a:cubicBezTo>
                  <a:pt x="1024022" y="-79076"/>
                  <a:pt x="1176422" y="370103"/>
                  <a:pt x="1138990" y="450313"/>
                </a:cubicBezTo>
                <a:cubicBezTo>
                  <a:pt x="1101559" y="530524"/>
                  <a:pt x="1165727" y="600039"/>
                  <a:pt x="1090864" y="594692"/>
                </a:cubicBezTo>
                <a:cubicBezTo>
                  <a:pt x="1016001" y="589345"/>
                  <a:pt x="764674" y="501113"/>
                  <a:pt x="689811" y="418229"/>
                </a:cubicBezTo>
                <a:cubicBezTo>
                  <a:pt x="614948" y="335345"/>
                  <a:pt x="692485" y="166903"/>
                  <a:pt x="641685" y="97387"/>
                </a:cubicBezTo>
                <a:cubicBezTo>
                  <a:pt x="590885" y="27871"/>
                  <a:pt x="454527" y="-6887"/>
                  <a:pt x="385011" y="1134"/>
                </a:cubicBezTo>
                <a:cubicBezTo>
                  <a:pt x="315495" y="9155"/>
                  <a:pt x="224590" y="145513"/>
                  <a:pt x="224590" y="145513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/>
          <p:cNvCxnSpPr>
            <a:stCxn id="5" idx="0"/>
            <a:endCxn id="5" idx="2"/>
          </p:cNvCxnSpPr>
          <p:nvPr/>
        </p:nvCxnSpPr>
        <p:spPr bwMode="auto">
          <a:xfrm>
            <a:off x="3525855" y="1305898"/>
            <a:ext cx="0" cy="19611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5" idx="1"/>
            <a:endCxn id="5" idx="3"/>
          </p:cNvCxnSpPr>
          <p:nvPr/>
        </p:nvCxnSpPr>
        <p:spPr bwMode="auto">
          <a:xfrm>
            <a:off x="2186340" y="2286471"/>
            <a:ext cx="267903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2202382" y="1847318"/>
            <a:ext cx="267903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2186339" y="2755702"/>
            <a:ext cx="267903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>
            <a:off x="4191603" y="1335976"/>
            <a:ext cx="0" cy="19611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2844065" y="1305897"/>
            <a:ext cx="0" cy="19611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Freeform 46"/>
          <p:cNvSpPr/>
          <p:nvPr/>
        </p:nvSpPr>
        <p:spPr>
          <a:xfrm>
            <a:off x="158199" y="1560211"/>
            <a:ext cx="4331369" cy="1847473"/>
          </a:xfrm>
          <a:custGeom>
            <a:avLst/>
            <a:gdLst>
              <a:gd name="connsiteX0" fmla="*/ 0 w 4331369"/>
              <a:gd name="connsiteY0" fmla="*/ 238012 h 2463297"/>
              <a:gd name="connsiteX1" fmla="*/ 3368842 w 4331369"/>
              <a:gd name="connsiteY1" fmla="*/ 157802 h 2463297"/>
              <a:gd name="connsiteX2" fmla="*/ 3288632 w 4331369"/>
              <a:gd name="connsiteY2" fmla="*/ 2050770 h 2463297"/>
              <a:gd name="connsiteX3" fmla="*/ 4331369 w 4331369"/>
              <a:gd name="connsiteY3" fmla="*/ 2002644 h 246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1369" h="2463297">
                <a:moveTo>
                  <a:pt x="0" y="238012"/>
                </a:moveTo>
                <a:cubicBezTo>
                  <a:pt x="1410368" y="46844"/>
                  <a:pt x="2820737" y="-144324"/>
                  <a:pt x="3368842" y="157802"/>
                </a:cubicBezTo>
                <a:cubicBezTo>
                  <a:pt x="3916947" y="459928"/>
                  <a:pt x="3128211" y="1743296"/>
                  <a:pt x="3288632" y="2050770"/>
                </a:cubicBezTo>
                <a:cubicBezTo>
                  <a:pt x="3449053" y="2358244"/>
                  <a:pt x="3932990" y="2823465"/>
                  <a:pt x="4331369" y="200264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1352149" y="1610454"/>
            <a:ext cx="4523874" cy="1427089"/>
          </a:xfrm>
          <a:custGeom>
            <a:avLst/>
            <a:gdLst>
              <a:gd name="connsiteX0" fmla="*/ 0 w 4379495"/>
              <a:gd name="connsiteY0" fmla="*/ 241071 h 2297833"/>
              <a:gd name="connsiteX1" fmla="*/ 3080085 w 4379495"/>
              <a:gd name="connsiteY1" fmla="*/ 160861 h 2297833"/>
              <a:gd name="connsiteX2" fmla="*/ 3400927 w 4379495"/>
              <a:gd name="connsiteY2" fmla="*/ 2085913 h 2297833"/>
              <a:gd name="connsiteX3" fmla="*/ 4379495 w 4379495"/>
              <a:gd name="connsiteY3" fmla="*/ 1684861 h 2297833"/>
              <a:gd name="connsiteX0" fmla="*/ 0 w 4379495"/>
              <a:gd name="connsiteY0" fmla="*/ 200221 h 2029767"/>
              <a:gd name="connsiteX1" fmla="*/ 3080085 w 4379495"/>
              <a:gd name="connsiteY1" fmla="*/ 120011 h 2029767"/>
              <a:gd name="connsiteX2" fmla="*/ 3015917 w 4379495"/>
              <a:gd name="connsiteY2" fmla="*/ 1483589 h 2029767"/>
              <a:gd name="connsiteX3" fmla="*/ 4379495 w 4379495"/>
              <a:gd name="connsiteY3" fmla="*/ 1644011 h 2029767"/>
              <a:gd name="connsiteX0" fmla="*/ 0 w 4379495"/>
              <a:gd name="connsiteY0" fmla="*/ 208350 h 2070490"/>
              <a:gd name="connsiteX1" fmla="*/ 3080085 w 4379495"/>
              <a:gd name="connsiteY1" fmla="*/ 128140 h 2070490"/>
              <a:gd name="connsiteX2" fmla="*/ 3192380 w 4379495"/>
              <a:gd name="connsiteY2" fmla="*/ 1604013 h 2070490"/>
              <a:gd name="connsiteX3" fmla="*/ 4379495 w 4379495"/>
              <a:gd name="connsiteY3" fmla="*/ 1652140 h 2070490"/>
              <a:gd name="connsiteX0" fmla="*/ 0 w 4379495"/>
              <a:gd name="connsiteY0" fmla="*/ 208350 h 2031293"/>
              <a:gd name="connsiteX1" fmla="*/ 3080085 w 4379495"/>
              <a:gd name="connsiteY1" fmla="*/ 128140 h 2031293"/>
              <a:gd name="connsiteX2" fmla="*/ 3192380 w 4379495"/>
              <a:gd name="connsiteY2" fmla="*/ 1604013 h 2031293"/>
              <a:gd name="connsiteX3" fmla="*/ 4379495 w 4379495"/>
              <a:gd name="connsiteY3" fmla="*/ 1652140 h 2031293"/>
              <a:gd name="connsiteX0" fmla="*/ 0 w 4523874"/>
              <a:gd name="connsiteY0" fmla="*/ 208350 h 2166826"/>
              <a:gd name="connsiteX1" fmla="*/ 3080085 w 4523874"/>
              <a:gd name="connsiteY1" fmla="*/ 128140 h 2166826"/>
              <a:gd name="connsiteX2" fmla="*/ 3192380 w 4523874"/>
              <a:gd name="connsiteY2" fmla="*/ 1604013 h 2166826"/>
              <a:gd name="connsiteX3" fmla="*/ 4523874 w 4523874"/>
              <a:gd name="connsiteY3" fmla="*/ 1780477 h 2166826"/>
              <a:gd name="connsiteX0" fmla="*/ 0 w 4523874"/>
              <a:gd name="connsiteY0" fmla="*/ 208350 h 1797767"/>
              <a:gd name="connsiteX1" fmla="*/ 3080085 w 4523874"/>
              <a:gd name="connsiteY1" fmla="*/ 128140 h 1797767"/>
              <a:gd name="connsiteX2" fmla="*/ 3192380 w 4523874"/>
              <a:gd name="connsiteY2" fmla="*/ 1604013 h 1797767"/>
              <a:gd name="connsiteX3" fmla="*/ 4523874 w 4523874"/>
              <a:gd name="connsiteY3" fmla="*/ 1780477 h 1797767"/>
              <a:gd name="connsiteX0" fmla="*/ 0 w 4523874"/>
              <a:gd name="connsiteY0" fmla="*/ 220004 h 1902785"/>
              <a:gd name="connsiteX1" fmla="*/ 3080085 w 4523874"/>
              <a:gd name="connsiteY1" fmla="*/ 139794 h 1902785"/>
              <a:gd name="connsiteX2" fmla="*/ 3208423 w 4523874"/>
              <a:gd name="connsiteY2" fmla="*/ 1776088 h 1902785"/>
              <a:gd name="connsiteX3" fmla="*/ 4523874 w 4523874"/>
              <a:gd name="connsiteY3" fmla="*/ 1792131 h 190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874" h="1902785">
                <a:moveTo>
                  <a:pt x="0" y="220004"/>
                </a:moveTo>
                <a:cubicBezTo>
                  <a:pt x="1256632" y="26162"/>
                  <a:pt x="2545348" y="-119553"/>
                  <a:pt x="3080085" y="139794"/>
                </a:cubicBezTo>
                <a:cubicBezTo>
                  <a:pt x="3614822" y="399141"/>
                  <a:pt x="2967792" y="1500699"/>
                  <a:pt x="3208423" y="1776088"/>
                </a:cubicBezTo>
                <a:cubicBezTo>
                  <a:pt x="3449054" y="2051477"/>
                  <a:pt x="3606800" y="1792130"/>
                  <a:pt x="4523874" y="1792131"/>
                </a:cubicBezTo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1850506" y="1601616"/>
            <a:ext cx="361504" cy="1695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868653" y="3017521"/>
            <a:ext cx="231006" cy="1083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/>
          <p:cNvSpPr/>
          <p:nvPr/>
        </p:nvSpPr>
        <p:spPr bwMode="auto">
          <a:xfrm>
            <a:off x="3259974" y="2260180"/>
            <a:ext cx="63611" cy="477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483933" y="2368517"/>
            <a:ext cx="63611" cy="477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816048" y="2052465"/>
            <a:ext cx="63611" cy="477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331038" y="1825861"/>
            <a:ext cx="63611" cy="477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4159768" y="2678606"/>
            <a:ext cx="63611" cy="477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271082" y="2732275"/>
            <a:ext cx="63611" cy="477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967952" y="1867459"/>
            <a:ext cx="1442032" cy="857852"/>
            <a:chOff x="4520813" y="1790229"/>
            <a:chExt cx="3296651" cy="2614863"/>
          </a:xfrm>
        </p:grpSpPr>
        <p:sp>
          <p:nvSpPr>
            <p:cNvPr id="34" name="Rectangle 33"/>
            <p:cNvSpPr/>
            <p:nvPr/>
          </p:nvSpPr>
          <p:spPr bwMode="auto">
            <a:xfrm>
              <a:off x="4882660" y="1790229"/>
              <a:ext cx="2679031" cy="2614863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650050" y="2175239"/>
              <a:ext cx="497305" cy="401053"/>
            </a:xfrm>
            <a:prstGeom prst="rect">
              <a:avLst/>
            </a:prstGeom>
            <a:solidFill>
              <a:schemeClr val="accent3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313038" y="3835597"/>
              <a:ext cx="497305" cy="401053"/>
            </a:xfrm>
            <a:prstGeom prst="rect">
              <a:avLst/>
            </a:prstGeom>
            <a:solidFill>
              <a:schemeClr val="accent3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>
              <a:off x="4520813" y="2134157"/>
              <a:ext cx="3296651" cy="20614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08772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1" grpId="0" animBg="1"/>
      <p:bldP spid="22" grpId="0" animBg="1"/>
      <p:bldP spid="24" grpId="0" animBg="1"/>
      <p:bldP spid="30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 descr="https://lh6.googleusercontent.com/-4Uy6VKx2pSI/TGsjx1eHLGI/AAAAAAAAAXs/jZPJ4fE9nDs/s912/TestingCirc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4350"/>
            <a:ext cx="655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0" y="5143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Resources</a:t>
            </a:r>
          </a:p>
        </p:txBody>
      </p:sp>
      <p:sp>
        <p:nvSpPr>
          <p:cNvPr id="56322" name="Content Placeholder 1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5410200" cy="1314450"/>
          </a:xfrm>
        </p:spPr>
        <p:txBody>
          <a:bodyPr/>
          <a:lstStyle/>
          <a:p>
            <a:pPr algn="r" eaLnBrk="1" hangingPunct="1"/>
            <a:r>
              <a:rPr lang="en-US" sz="2000" b="1">
                <a:latin typeface="Calibri" charset="0"/>
              </a:rPr>
              <a:t>Test Driven Development: By Example</a:t>
            </a:r>
          </a:p>
          <a:p>
            <a:pPr algn="r" eaLnBrk="1" hangingPunct="1"/>
            <a:r>
              <a:rPr lang="en-US" sz="2000" b="1">
                <a:latin typeface="Calibri" charset="0"/>
              </a:rPr>
              <a:t>Kent Beck</a:t>
            </a:r>
          </a:p>
        </p:txBody>
      </p:sp>
      <p:pic>
        <p:nvPicPr>
          <p:cNvPr id="56323" name="Picture 2" descr="Test Driven Development: By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71550"/>
            <a:ext cx="2286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1825" y="2857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Resources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200400" y="742950"/>
            <a:ext cx="5257800" cy="685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74320" indent="-274320" algn="r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en-US" sz="2800" b="1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www.ApprovalTests.com</a:t>
            </a:r>
            <a:br>
              <a:rPr lang="en-US" sz="28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r>
              <a:rPr lang="en-US" sz="28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800" b="1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.net</a:t>
            </a:r>
            <a:r>
              <a:rPr lang="en-US" sz="28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, java, </a:t>
            </a:r>
            <a:r>
              <a:rPr lang="en-US" sz="2800" b="1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php</a:t>
            </a:r>
            <a:r>
              <a:rPr lang="en-US" sz="28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, ruby)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04950"/>
            <a:ext cx="5257800" cy="324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5029200" y="1809750"/>
            <a:ext cx="39624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algn="r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en-US" sz="24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Herding Code Podcast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1825" y="2857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Resources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200400" y="133350"/>
            <a:ext cx="5257800" cy="685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74320" indent="-274320" algn="r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en-US" sz="2800" b="1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www.ApprovalTests.com</a:t>
            </a:r>
            <a:br>
              <a:rPr lang="en-US" sz="28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r>
              <a:rPr lang="en-US" sz="28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800" b="1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.net</a:t>
            </a:r>
            <a:r>
              <a:rPr lang="en-US" sz="28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, java, </a:t>
            </a:r>
            <a:r>
              <a:rPr lang="en-US" sz="2800" b="1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php</a:t>
            </a:r>
            <a:r>
              <a:rPr lang="en-US" sz="28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, ruby)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495800" y="819150"/>
            <a:ext cx="39624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algn="r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en-US" sz="24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20 episode </a:t>
            </a:r>
            <a:r>
              <a:rPr lang="en-US" sz="2400" b="1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US" sz="24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series</a:t>
            </a:r>
          </a:p>
        </p:txBody>
      </p:sp>
      <p:pic>
        <p:nvPicPr>
          <p:cNvPr id="2" name="Picture 1" descr="IMG_01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8" r="7022"/>
          <a:stretch/>
        </p:blipFill>
        <p:spPr>
          <a:xfrm rot="5400000">
            <a:off x="1428751" y="-76201"/>
            <a:ext cx="3810001" cy="63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66750"/>
            <a:ext cx="2859088" cy="3581400"/>
          </a:xfrm>
          <a:prstGeom prst="rect">
            <a:avLst/>
          </a:prstGeom>
          <a:ln w="22225">
            <a:solidFill>
              <a:schemeClr val="bg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601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5" t="2309" r="41045" b="71481"/>
          <a:stretch>
            <a:fillRect/>
          </a:stretch>
        </p:blipFill>
        <p:spPr bwMode="auto">
          <a:xfrm>
            <a:off x="5476875" y="666750"/>
            <a:ext cx="28987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 Embedded Is Hiring!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 err="1"/>
              <a:t>HeNakama@microsoft.com</a:t>
            </a:r>
            <a:endParaRPr lang="en-US" dirty="0"/>
          </a:p>
          <a:p>
            <a:r>
              <a:rPr lang="en-US" dirty="0"/>
              <a:t>or visit their booth upstairs</a:t>
            </a:r>
          </a:p>
        </p:txBody>
      </p:sp>
    </p:spTree>
    <p:extLst>
      <p:ext uri="{BB962C8B-B14F-4D97-AF65-F5344CB8AC3E}">
        <p14:creationId xmlns:p14="http://schemas.microsoft.com/office/powerpoint/2010/main" val="4092500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3619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Resources</a:t>
            </a:r>
          </a:p>
        </p:txBody>
      </p:sp>
      <p:sp>
        <p:nvSpPr>
          <p:cNvPr id="60418" name="Content Placeholder 11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135255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Intro To TDD Class (4 Day)</a:t>
            </a:r>
          </a:p>
          <a:p>
            <a:pPr eaLnBrk="1" hangingPunct="1"/>
            <a:r>
              <a:rPr lang="en-US">
                <a:latin typeface="Calibri" charset="0"/>
              </a:rPr>
              <a:t>Legacy Code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276600" y="742950"/>
            <a:ext cx="52578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algn="r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en-US" sz="28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www.Develop.com</a:t>
            </a:r>
          </a:p>
        </p:txBody>
      </p:sp>
      <p:pic>
        <p:nvPicPr>
          <p:cNvPr id="60420" name="Picture 14" descr="http://www.develop.com/images/logo-home.gif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11650"/>
            <a:ext cx="41529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7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TeachingKidsProgramming</a:t>
            </a:r>
            <a:r>
              <a:rPr lang="en-US" sz="2800" dirty="0">
                <a:ea typeface="+mj-ea"/>
                <a:cs typeface="+mj-cs"/>
              </a:rPr>
              <a:t>.org</a:t>
            </a:r>
          </a:p>
        </p:txBody>
      </p:sp>
      <p:sp>
        <p:nvSpPr>
          <p:cNvPr id="62466" name="TextBox 2"/>
          <p:cNvSpPr txBox="1">
            <a:spLocks noChangeArrowheads="1"/>
          </p:cNvSpPr>
          <p:nvPr/>
        </p:nvSpPr>
        <p:spPr bwMode="auto">
          <a:xfrm>
            <a:off x="503238" y="1047750"/>
            <a:ext cx="8335962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</a:rPr>
              <a:t>Do a Recipe </a:t>
            </a:r>
            <a:r>
              <a:rPr lang="en-US" sz="2800">
                <a:solidFill>
                  <a:srgbClr val="000000"/>
                </a:solidFill>
                <a:sym typeface="Wingdings" charset="0"/>
              </a:rPr>
              <a:t> Teach a Kid (</a:t>
            </a:r>
            <a:r>
              <a:rPr lang="en-US" sz="2800">
                <a:solidFill>
                  <a:srgbClr val="000000"/>
                </a:solidFill>
              </a:rPr>
              <a:t>Ages 10 ++)</a:t>
            </a:r>
          </a:p>
          <a:p>
            <a:pPr eaLnBrk="1" hangingPunct="1"/>
            <a:r>
              <a:rPr lang="en-US" sz="2800">
                <a:solidFill>
                  <a:srgbClr val="000000"/>
                </a:solidFill>
              </a:rPr>
              <a:t>Microsoft SmallBasic, Java </a:t>
            </a:r>
            <a:r>
              <a:rPr lang="en-US" sz="2800">
                <a:solidFill>
                  <a:srgbClr val="000000"/>
                </a:solidFill>
                <a:sym typeface="Wingdings" charset="0"/>
              </a:rPr>
              <a:t></a:t>
            </a:r>
            <a:r>
              <a:rPr lang="en-US" sz="2800">
                <a:solidFill>
                  <a:srgbClr val="000000"/>
                </a:solidFill>
              </a:rPr>
              <a:t> Free Courseware (recipes)</a:t>
            </a:r>
          </a:p>
        </p:txBody>
      </p:sp>
      <p:pic>
        <p:nvPicPr>
          <p:cNvPr id="6246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38350"/>
            <a:ext cx="6811963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33400" y="133350"/>
            <a:ext cx="7772400" cy="1371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Please fill out evaluations: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TDD – Demo #AW11</a:t>
            </a:r>
          </a:p>
        </p:txBody>
      </p:sp>
      <p:sp>
        <p:nvSpPr>
          <p:cNvPr id="64514" name="Content Placeholder 1"/>
          <p:cNvSpPr>
            <a:spLocks noGrp="1"/>
          </p:cNvSpPr>
          <p:nvPr>
            <p:ph type="subTitle" idx="1"/>
          </p:nvPr>
        </p:nvSpPr>
        <p:spPr>
          <a:xfrm>
            <a:off x="3440113" y="1962150"/>
            <a:ext cx="5703887" cy="1314450"/>
          </a:xfrm>
        </p:spPr>
        <p:txBody>
          <a:bodyPr/>
          <a:lstStyle/>
          <a:p>
            <a:pPr eaLnBrk="1" hangingPunct="1"/>
            <a:r>
              <a:rPr lang="en-US" sz="2400" b="1">
                <a:latin typeface="Calibri" charset="0"/>
              </a:rPr>
              <a:t>@LlewellynFalco</a:t>
            </a:r>
            <a:br>
              <a:rPr lang="en-US" b="1">
                <a:latin typeface="Calibri" charset="0"/>
              </a:rPr>
            </a:br>
            <a:r>
              <a:rPr lang="en-US" sz="2000">
                <a:latin typeface="Calibri" charset="0"/>
              </a:rPr>
              <a:t>http://LlewellynFalco.Blogspot.com</a:t>
            </a:r>
          </a:p>
          <a:p>
            <a:pPr eaLnBrk="1" hangingPunct="1"/>
            <a:r>
              <a:rPr lang="en-US" sz="2000">
                <a:latin typeface="Calibri" charset="0"/>
              </a:rPr>
              <a:t>http://www.approvaltests.com</a:t>
            </a:r>
            <a:endParaRPr lang="en-US">
              <a:latin typeface="Calibri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38350"/>
            <a:ext cx="1273211" cy="1278731"/>
          </a:xfrm>
          <a:prstGeom prst="rect">
            <a:avLst/>
          </a:prstGeom>
          <a:noFill/>
          <a:ln>
            <a:noFill/>
          </a:ln>
          <a:effectLst>
            <a:glow rad="38100">
              <a:schemeClr val="bg2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2" descr="Screen shot 2012-06-13 at 12.33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5750"/>
            <a:ext cx="3276600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32829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4350"/>
            <a:ext cx="42164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33750"/>
            <a:ext cx="27733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05150"/>
            <a:ext cx="2185988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1525"/>
            <a:ext cx="7772400" cy="828675"/>
          </a:xfrm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8806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05" r="27488"/>
          <a:stretch/>
        </p:blipFill>
        <p:spPr>
          <a:xfrm>
            <a:off x="457200" y="1962150"/>
            <a:ext cx="2373313" cy="28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660" r="31865"/>
          <a:stretch>
            <a:fillRect/>
          </a:stretch>
        </p:blipFill>
        <p:spPr bwMode="auto">
          <a:xfrm>
            <a:off x="5638800" y="133350"/>
            <a:ext cx="3381375" cy="3680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3357563"/>
            <a:ext cx="4953000" cy="11191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Is Testing Faster? (Test After)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32025" y="1504950"/>
            <a:ext cx="1971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2"/>
                </a:solidFill>
              </a:rPr>
              <a:t>Work (code)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232025" y="2352675"/>
            <a:ext cx="25987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2"/>
                </a:solidFill>
              </a:rPr>
              <a:t>Non-Work(tests)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337050" y="1276350"/>
            <a:ext cx="1835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2"/>
                </a:solidFill>
              </a:rPr>
              <a:t>60 Minutes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022975" y="2114550"/>
            <a:ext cx="163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2"/>
                </a:solidFill>
              </a:rPr>
              <a:t>X minutes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5496719" y="2199481"/>
            <a:ext cx="857250" cy="158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43413" y="1771650"/>
            <a:ext cx="1524000" cy="158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00738" y="2628900"/>
            <a:ext cx="13716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968500" y="3409950"/>
            <a:ext cx="19939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Code</a:t>
            </a:r>
          </a:p>
          <a:p>
            <a:pPr algn="ctr"/>
            <a:r>
              <a:rPr lang="en-US" sz="2800">
                <a:solidFill>
                  <a:schemeClr val="tx2"/>
                </a:solidFill>
              </a:rPr>
              <a:t>60 Minutes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3581400" y="3028950"/>
            <a:ext cx="939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600">
                <a:solidFill>
                  <a:srgbClr val="FF0000"/>
                </a:solidFill>
              </a:rPr>
              <a:t>&lt;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114800" y="3409950"/>
            <a:ext cx="2514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Code + Test</a:t>
            </a:r>
          </a:p>
          <a:p>
            <a:pPr algn="ctr"/>
            <a:r>
              <a:rPr lang="en-US" sz="2800">
                <a:solidFill>
                  <a:schemeClr val="tx2"/>
                </a:solidFill>
              </a:rPr>
              <a:t>60 + X minutes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9" grpId="0"/>
      <p:bldP spid="20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8938" y="409575"/>
            <a:ext cx="8364537" cy="457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Is Testing Faster? (Test 1</a:t>
            </a:r>
            <a:r>
              <a:rPr lang="en-US" baseline="30000" dirty="0">
                <a:ea typeface="+mj-ea"/>
                <a:cs typeface="+mj-cs"/>
              </a:rPr>
              <a:t>st</a:t>
            </a:r>
            <a:r>
              <a:rPr lang="en-US" dirty="0">
                <a:ea typeface="+mj-ea"/>
                <a:cs typeface="+mj-cs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28800" y="3660775"/>
            <a:ext cx="4953000" cy="1117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232025" y="1504950"/>
            <a:ext cx="1971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2"/>
                </a:solidFill>
              </a:rPr>
              <a:t>Work (code)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232025" y="2352675"/>
            <a:ext cx="25987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2"/>
                </a:solidFill>
              </a:rPr>
              <a:t>Non-Work(tests)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324600" y="1276350"/>
            <a:ext cx="1835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2"/>
                </a:solidFill>
              </a:rPr>
              <a:t>30 Minutes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800600" y="2138363"/>
            <a:ext cx="163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2"/>
                </a:solidFill>
              </a:rPr>
              <a:t>X minutes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6006307" y="2220119"/>
            <a:ext cx="857250" cy="1587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0800" y="1771650"/>
            <a:ext cx="1524000" cy="158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797425" y="2652713"/>
            <a:ext cx="1660525" cy="15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828800" y="3711575"/>
            <a:ext cx="19939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Code</a:t>
            </a:r>
          </a:p>
          <a:p>
            <a:pPr algn="ctr"/>
            <a:r>
              <a:rPr lang="en-US" sz="2800">
                <a:solidFill>
                  <a:schemeClr val="tx2"/>
                </a:solidFill>
              </a:rPr>
              <a:t>60 Minutes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21100" y="3403600"/>
            <a:ext cx="93980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b="1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343400" y="3711575"/>
            <a:ext cx="2514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Test + Code</a:t>
            </a:r>
          </a:p>
          <a:p>
            <a:pPr algn="ctr"/>
            <a:r>
              <a:rPr lang="en-US" sz="2800">
                <a:solidFill>
                  <a:schemeClr val="tx2"/>
                </a:solidFill>
              </a:rPr>
              <a:t>X + 30 minutes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33800" y="3563938"/>
            <a:ext cx="939800" cy="1446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324600" y="819150"/>
            <a:ext cx="2560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2"/>
                </a:solidFill>
              </a:rPr>
              <a:t>60 – Time Saved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  <p:bldP spid="18" grpId="0"/>
      <p:bldP spid="27" grpId="0"/>
      <p:bldP spid="29" grpId="0"/>
      <p:bldP spid="33" grpId="0"/>
      <p:bldP spid="34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3619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Today’s </a:t>
            </a:r>
            <a:r>
              <a:rPr lang="en-US" dirty="0" err="1">
                <a:ea typeface="+mj-ea"/>
                <a:cs typeface="+mj-cs"/>
              </a:rPr>
              <a:t>Kata</a:t>
            </a:r>
            <a:r>
              <a:rPr lang="en-US" dirty="0">
                <a:ea typeface="+mj-ea"/>
                <a:cs typeface="+mj-cs"/>
              </a:rPr>
              <a:t>: Triangle</a:t>
            </a:r>
          </a:p>
        </p:txBody>
      </p:sp>
      <p:sp>
        <p:nvSpPr>
          <p:cNvPr id="23554" name="Content Placeholder 8"/>
          <p:cNvSpPr>
            <a:spLocks noGrp="1"/>
          </p:cNvSpPr>
          <p:nvPr>
            <p:ph type="subTitle" idx="1"/>
          </p:nvPr>
        </p:nvSpPr>
        <p:spPr>
          <a:xfrm>
            <a:off x="990600" y="1047750"/>
            <a:ext cx="6400800" cy="3657600"/>
          </a:xfrm>
        </p:spPr>
        <p:txBody>
          <a:bodyPr/>
          <a:lstStyle/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A side has a distance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Side knows endpoints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3 points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3 sides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Perimeter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Get sides touching a point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Get side opposite a point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The angle of 2 sides touching a point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3 angles</a:t>
            </a:r>
          </a:p>
          <a:p>
            <a:pPr marL="457200" indent="-457200" eaLnBrk="1" hangingPunct="1">
              <a:buFont typeface="Calibri" charset="0"/>
              <a:buAutoNum type="arabicParenR"/>
            </a:pPr>
            <a:r>
              <a:rPr lang="en-US" sz="2000">
                <a:latin typeface="Calibri" charset="0"/>
              </a:rPr>
              <a:t>Right Triangle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 descr="https://lh6.googleusercontent.com/-4Uy6VKx2pSI/TGsjx1eHLGI/AAAAAAAAAXs/jZPJ4fE9nDs/s912/TestingCirc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4350"/>
            <a:ext cx="6553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TechEd Vibrant Palette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AC2214"/>
      </a:accent1>
      <a:accent2>
        <a:srgbClr val="2F6EC3"/>
      </a:accent2>
      <a:accent3>
        <a:srgbClr val="FF640B"/>
      </a:accent3>
      <a:accent4>
        <a:srgbClr val="FFB208"/>
      </a:accent4>
      <a:accent5>
        <a:srgbClr val="FFDB16"/>
      </a:accent5>
      <a:accent6>
        <a:srgbClr val="BC1D15"/>
      </a:accent6>
      <a:hlink>
        <a:srgbClr val="18C64B"/>
      </a:hlink>
      <a:folHlink>
        <a:srgbClr val="91CC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3827</TotalTime>
  <Words>531</Words>
  <Application>Microsoft Macintosh PowerPoint</Application>
  <PresentationFormat>On-screen Show (16:9)</PresentationFormat>
  <Paragraphs>178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 New</vt:lpstr>
      <vt:lpstr>Gill Sans</vt:lpstr>
      <vt:lpstr>Lucida Console</vt:lpstr>
      <vt:lpstr>Wingdings 2</vt:lpstr>
      <vt:lpstr>Custom Design</vt:lpstr>
      <vt:lpstr>Test Driven Development</vt:lpstr>
      <vt:lpstr>history…</vt:lpstr>
      <vt:lpstr>PowerPoint Presentation</vt:lpstr>
      <vt:lpstr>PowerPoint Presentation</vt:lpstr>
      <vt:lpstr>PowerPoint Presentation</vt:lpstr>
      <vt:lpstr>Is Testing Faster? (Test After)</vt:lpstr>
      <vt:lpstr>Is Testing Faster? (Test 1st)</vt:lpstr>
      <vt:lpstr>Today’s Kata: Triangle</vt:lpstr>
      <vt:lpstr>PowerPoint Presentation</vt:lpstr>
      <vt:lpstr>Parts of a Test</vt:lpstr>
      <vt:lpstr>Demo</vt:lpstr>
      <vt:lpstr>Benefits of Unit Tests</vt:lpstr>
      <vt:lpstr>Regression</vt:lpstr>
      <vt:lpstr>Intentional Code</vt:lpstr>
      <vt:lpstr>PowerPoint Presentation</vt:lpstr>
      <vt:lpstr>Consume 1st</vt:lpstr>
      <vt:lpstr>Test Until Bored</vt:lpstr>
      <vt:lpstr>Verification</vt:lpstr>
      <vt:lpstr>Completing the Circle</vt:lpstr>
      <vt:lpstr>Fake it Till You Make It</vt:lpstr>
      <vt:lpstr>Today’s Kata: Triangle</vt:lpstr>
      <vt:lpstr>Verifying Multiples</vt:lpstr>
      <vt:lpstr>Multiple Cases</vt:lpstr>
      <vt:lpstr>Maintaining Tests</vt:lpstr>
      <vt:lpstr>Granularity of Test?</vt:lpstr>
      <vt:lpstr>PowerPoint Presentation</vt:lpstr>
      <vt:lpstr>Resources</vt:lpstr>
      <vt:lpstr>Resources</vt:lpstr>
      <vt:lpstr>Resources</vt:lpstr>
      <vt:lpstr>Window Embedded Is Hiring!</vt:lpstr>
      <vt:lpstr>Resources</vt:lpstr>
      <vt:lpstr>TeachingKidsProgramming.org</vt:lpstr>
      <vt:lpstr>Please fill out evaluations: TDD – Demo #AW11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llangit</dc:creator>
  <cp:lastModifiedBy>Llewellyn Falco</cp:lastModifiedBy>
  <cp:revision>177</cp:revision>
  <cp:lastPrinted>2012-06-13T15:41:26Z</cp:lastPrinted>
  <dcterms:created xsi:type="dcterms:W3CDTF">2006-08-16T00:00:00Z</dcterms:created>
  <dcterms:modified xsi:type="dcterms:W3CDTF">2019-05-07T15:23:11Z</dcterms:modified>
</cp:coreProperties>
</file>